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a04da7d1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a04da7d1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a04da7d1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a04da7d1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a04da7d1b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a04da7d1b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a04da7d1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a04da7d1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a04da7d1b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a04da7d1b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3a04da7d1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3a04da7d1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Dylan’s </a:t>
            </a:r>
            <a:r>
              <a:rPr b="1" lang="en">
                <a:solidFill>
                  <a:schemeClr val="dk1"/>
                </a:solidFill>
              </a:rPr>
              <a:t>Slide 1: Deployment Environment: Render</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Thanks Mike, &amp; good evening everyone! Today, I want to walk you through the deployment environment we chose for our app. We decided on 'Render' for a few pivotal reasons:</a:t>
            </a:r>
            <a:endParaRPr>
              <a:solidFill>
                <a:schemeClr val="dk1"/>
              </a:solidFill>
            </a:endParaRPr>
          </a:p>
          <a:p>
            <a:pPr indent="0" lvl="0" marL="0" rtl="0" algn="l">
              <a:spcBef>
                <a:spcPts val="0"/>
              </a:spcBef>
              <a:spcAft>
                <a:spcPts val="0"/>
              </a:spcAft>
              <a:buClr>
                <a:schemeClr val="dk1"/>
              </a:buClr>
              <a:buSzPts val="1100"/>
              <a:buFont typeface="Arial"/>
              <a:buNone/>
            </a:pPr>
            <a:r>
              <a:t/>
            </a:r>
            <a:endParaRPr u="sng">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Purpose: </a:t>
            </a:r>
            <a:endParaRPr u="sng">
              <a:solidFill>
                <a:schemeClr val="dk1"/>
              </a:solidFill>
            </a:endParaRPr>
          </a:p>
          <a:p>
            <a:pPr indent="0" lvl="0" marL="0" rtl="0" algn="l">
              <a:spcBef>
                <a:spcPts val="0"/>
              </a:spcBef>
              <a:spcAft>
                <a:spcPts val="0"/>
              </a:spcAft>
              <a:buNone/>
            </a:pPr>
            <a:r>
              <a:rPr lang="en">
                <a:solidFill>
                  <a:schemeClr val="dk1"/>
                </a:solidFill>
              </a:rPr>
              <a:t>Render offers a generous free tier for its Web Service and PostgreSQL database. This made it a cost-effective solution for our project.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Efficiency: </a:t>
            </a:r>
            <a:endParaRPr u="sng">
              <a:solidFill>
                <a:schemeClr val="dk1"/>
              </a:solidFill>
            </a:endParaRPr>
          </a:p>
          <a:p>
            <a:pPr indent="0" lvl="0" marL="0" rtl="0" algn="l">
              <a:spcBef>
                <a:spcPts val="0"/>
              </a:spcBef>
              <a:spcAft>
                <a:spcPts val="0"/>
              </a:spcAft>
              <a:buNone/>
            </a:pPr>
            <a:r>
              <a:rPr lang="en">
                <a:solidFill>
                  <a:schemeClr val="dk1"/>
                </a:solidFill>
              </a:rPr>
              <a:t>The beauty of using Render is its seamless integration with GitHub. This means every time we commit a change to our code, Render automatically initiates the deployment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Repository &amp; Deployment Management:</a:t>
            </a:r>
            <a:endParaRPr u="sng">
              <a:solidFill>
                <a:schemeClr val="dk1"/>
              </a:solidFill>
            </a:endParaRPr>
          </a:p>
          <a:p>
            <a:pPr indent="0" lvl="0" marL="0" rtl="0" algn="l">
              <a:spcBef>
                <a:spcPts val="0"/>
              </a:spcBef>
              <a:spcAft>
                <a:spcPts val="0"/>
              </a:spcAft>
              <a:buNone/>
            </a:pPr>
            <a:r>
              <a:rPr lang="en">
                <a:solidFill>
                  <a:schemeClr val="dk1"/>
                </a:solidFill>
              </a:rPr>
              <a:t>All our code is safely hosted on GitHub. And to ensure a clean and conflict-free deployment, we've dedicated an independent branch named 'deploy'. However, like all things, there's room for improvement. We noticed Render can be a tad slow in deployment. But its utility, in the grand scheme of things, is undeniable."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a04da7d1b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3a04da7d1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Dylan’s </a:t>
            </a:r>
            <a:r>
              <a:rPr b="1" lang="en"/>
              <a:t>Slide 2: Challenges, Solutions &amp; Adaptations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Every project comes with its unique set of challenges. Here's a quick dive into some of the hurdles we faced and how we tackled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Code Integration: </a:t>
            </a:r>
            <a:endParaRPr u="sng"/>
          </a:p>
          <a:p>
            <a:pPr indent="0" lvl="0" marL="0" rtl="0" algn="l">
              <a:spcBef>
                <a:spcPts val="0"/>
              </a:spcBef>
              <a:spcAft>
                <a:spcPts val="0"/>
              </a:spcAft>
              <a:buNone/>
            </a:pPr>
            <a:r>
              <a:rPr lang="en"/>
              <a:t>Integrating code from different branches can often result in merge conflicts. We experienced this firsthand. To address this, we leveraged a '.gitignore' for pycache files and used 'git rebase' to ensure our database files were always up-to-date.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Consistent Styling: </a:t>
            </a:r>
            <a:endParaRPr u="sng"/>
          </a:p>
          <a:p>
            <a:pPr indent="0" lvl="0" marL="0" rtl="0" algn="l">
              <a:spcBef>
                <a:spcPts val="0"/>
              </a:spcBef>
              <a:spcAft>
                <a:spcPts val="0"/>
              </a:spcAft>
              <a:buNone/>
            </a:pPr>
            <a:r>
              <a:rPr lang="en"/>
              <a:t>Achieving uniformity in our site's CSS styling was another challenge. Our approach? We created a central styling page, ensuring every element drew from this core. Further, by utilizing HTML templates with inheritance, we managed to modularize our site into segments - think headers, footers, navigation bars, and content. Our pre-design phase also involved creating mock-ups, giving us a clearer picture of our site's desired appearance.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Dependency Management: </a:t>
            </a:r>
            <a:endParaRPr u="sng"/>
          </a:p>
          <a:p>
            <a:pPr indent="0" lvl="0" marL="0" rtl="0" algn="l">
              <a:spcBef>
                <a:spcPts val="0"/>
              </a:spcBef>
              <a:spcAft>
                <a:spcPts val="0"/>
              </a:spcAft>
              <a:buNone/>
            </a:pPr>
            <a:r>
              <a:rPr lang="en"/>
              <a:t>Our app relies on various packages like pandas and pytest. To sidestep compatibility issues, we actively ensured everyone had the necessary packages installed. Additionally, we posted clear installation and Flask app deployment instructions on Slack for easy reference.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Defining Our Target Audience: </a:t>
            </a:r>
            <a:endParaRPr u="sng"/>
          </a:p>
          <a:p>
            <a:pPr indent="0" lvl="0" marL="0" rtl="0" algn="l">
              <a:spcBef>
                <a:spcPts val="0"/>
              </a:spcBef>
              <a:spcAft>
                <a:spcPts val="0"/>
              </a:spcAft>
              <a:buNone/>
            </a:pPr>
            <a:r>
              <a:rPr lang="en"/>
              <a:t>Our initial dilemma was deciding our app's primary user – blood bank donors or administrators. However, after meticulously crafting our user stories, it was evident that our app best catered to administrators.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Prioritizing Features: </a:t>
            </a:r>
            <a:endParaRPr u="sng"/>
          </a:p>
          <a:p>
            <a:pPr indent="0" lvl="0" marL="0" rtl="0" algn="l">
              <a:spcBef>
                <a:spcPts val="0"/>
              </a:spcBef>
              <a:spcAft>
                <a:spcPts val="0"/>
              </a:spcAft>
              <a:buNone/>
            </a:pPr>
            <a:r>
              <a:rPr lang="en"/>
              <a:t>With a plethora of features to include, prioritization was key. We found success in segmenting our features into 'must-haves' and 'nice-to-haves', ensuring our app's primary functions were never compromised.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a wrap from my end. I'll now hand over the presentation to [cyro/travis/david] for further insights!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a04da7d1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a04da7d1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a04da7d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a04da7d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a04da7d1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a04da7d1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a04da7d1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a04da7d1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a04da7d1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a04da7d1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a04da7d1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a04da7d1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a04da7d1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a04da7d1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a04da7d1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a04da7d1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a04da7d1b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a04da7d1b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drive.google.com/file/d/10Pae3zoTyz_D8uAznW3AAKSShdM3XjnB/view"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CS 3308 Final Presentation</a:t>
            </a:r>
            <a:endParaRPr/>
          </a:p>
        </p:txBody>
      </p:sp>
      <p:sp>
        <p:nvSpPr>
          <p:cNvPr id="135" name="Google Shape;135;p13"/>
          <p:cNvSpPr txBox="1"/>
          <p:nvPr>
            <p:ph idx="1" type="subTitle"/>
          </p:nvPr>
        </p:nvSpPr>
        <p:spPr>
          <a:xfrm>
            <a:off x="5669450" y="3374075"/>
            <a:ext cx="2698500" cy="15789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5607"/>
              <a:t>Team 2: Space Monkeys</a:t>
            </a:r>
            <a:endParaRPr sz="5607"/>
          </a:p>
          <a:p>
            <a:pPr indent="0" lvl="0" marL="0" rtl="0" algn="l">
              <a:spcBef>
                <a:spcPts val="0"/>
              </a:spcBef>
              <a:spcAft>
                <a:spcPts val="0"/>
              </a:spcAft>
              <a:buNone/>
            </a:pPr>
            <a:r>
              <a:t/>
            </a:r>
            <a:endParaRPr sz="5607"/>
          </a:p>
          <a:p>
            <a:pPr indent="0" lvl="0" marL="0" rtl="0" algn="l">
              <a:spcBef>
                <a:spcPts val="0"/>
              </a:spcBef>
              <a:spcAft>
                <a:spcPts val="0"/>
              </a:spcAft>
              <a:buNone/>
            </a:pPr>
            <a:r>
              <a:rPr lang="en" sz="5607"/>
              <a:t>By: Michael Becker, </a:t>
            </a:r>
            <a:endParaRPr sz="5607"/>
          </a:p>
          <a:p>
            <a:pPr indent="0" lvl="0" marL="0" rtl="0" algn="l">
              <a:spcBef>
                <a:spcPts val="0"/>
              </a:spcBef>
              <a:spcAft>
                <a:spcPts val="0"/>
              </a:spcAft>
              <a:buNone/>
            </a:pPr>
            <a:r>
              <a:rPr lang="en" sz="5607"/>
              <a:t>Cyro Freire De Lima, </a:t>
            </a:r>
            <a:endParaRPr sz="5607"/>
          </a:p>
          <a:p>
            <a:pPr indent="0" lvl="0" marL="0" rtl="0" algn="l">
              <a:spcBef>
                <a:spcPts val="0"/>
              </a:spcBef>
              <a:spcAft>
                <a:spcPts val="0"/>
              </a:spcAft>
              <a:buNone/>
            </a:pPr>
            <a:r>
              <a:rPr lang="en" sz="5607"/>
              <a:t>David Hughes, </a:t>
            </a:r>
            <a:endParaRPr sz="5607"/>
          </a:p>
          <a:p>
            <a:pPr indent="0" lvl="0" marL="0" rtl="0" algn="l">
              <a:spcBef>
                <a:spcPts val="0"/>
              </a:spcBef>
              <a:spcAft>
                <a:spcPts val="0"/>
              </a:spcAft>
              <a:buNone/>
            </a:pPr>
            <a:r>
              <a:rPr lang="en" sz="5607"/>
              <a:t>Dylan Kayyem, </a:t>
            </a:r>
            <a:endParaRPr sz="5607"/>
          </a:p>
          <a:p>
            <a:pPr indent="0" lvl="0" marL="0" rtl="0" algn="l">
              <a:spcBef>
                <a:spcPts val="0"/>
              </a:spcBef>
              <a:spcAft>
                <a:spcPts val="0"/>
              </a:spcAft>
              <a:buNone/>
            </a:pPr>
            <a:r>
              <a:rPr lang="en" sz="5607"/>
              <a:t>Travis Byrne</a:t>
            </a:r>
            <a:endParaRPr sz="5607"/>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Styling</a:t>
            </a:r>
            <a:r>
              <a:rPr lang="en"/>
              <a:t>: CSS</a:t>
            </a:r>
            <a:endParaRPr/>
          </a:p>
        </p:txBody>
      </p:sp>
      <p:sp>
        <p:nvSpPr>
          <p:cNvPr id="195" name="Google Shape;195;p22"/>
          <p:cNvSpPr txBox="1"/>
          <p:nvPr>
            <p:ph idx="1" type="body"/>
          </p:nvPr>
        </p:nvSpPr>
        <p:spPr>
          <a:xfrm>
            <a:off x="68875" y="1228600"/>
            <a:ext cx="37026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Provide a way to create the look and feel of the web app by giving style attributes to the different HTML elements</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CSS was essential to the project’s success to build a web app with a consistent look and feel</a:t>
            </a:r>
            <a:endParaRPr/>
          </a:p>
        </p:txBody>
      </p:sp>
      <p:pic>
        <p:nvPicPr>
          <p:cNvPr id="196" name="Google Shape;196;p22"/>
          <p:cNvPicPr preferRelativeResize="0"/>
          <p:nvPr/>
        </p:nvPicPr>
        <p:blipFill>
          <a:blip r:embed="rId3">
            <a:alphaModFix/>
          </a:blip>
          <a:stretch>
            <a:fillRect/>
          </a:stretch>
        </p:blipFill>
        <p:spPr>
          <a:xfrm>
            <a:off x="4571999" y="491925"/>
            <a:ext cx="4294300" cy="440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Interactivity</a:t>
            </a:r>
            <a:r>
              <a:rPr lang="en"/>
              <a:t>: Javascript</a:t>
            </a:r>
            <a:endParaRPr/>
          </a:p>
        </p:txBody>
      </p:sp>
      <p:sp>
        <p:nvSpPr>
          <p:cNvPr id="202" name="Google Shape;202;p23"/>
          <p:cNvSpPr txBox="1"/>
          <p:nvPr>
            <p:ph idx="1" type="body"/>
          </p:nvPr>
        </p:nvSpPr>
        <p:spPr>
          <a:xfrm>
            <a:off x="68875" y="1228600"/>
            <a:ext cx="37026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Provide a way to validate user input and dynamically change the web app pages without making additional calls to the backend</a:t>
            </a:r>
            <a:endParaRPr/>
          </a:p>
          <a:p>
            <a:pPr indent="-311150" lvl="0" marL="457200" rtl="0" algn="l">
              <a:spcBef>
                <a:spcPts val="0"/>
              </a:spcBef>
              <a:spcAft>
                <a:spcPts val="0"/>
              </a:spcAft>
              <a:buSzPts val="1300"/>
              <a:buChar char="●"/>
            </a:pPr>
            <a:r>
              <a:rPr lang="en"/>
              <a:t>Ensure that only validated data (i.e. blood type, patient name, etc) is sent to the backend to be saved in the database</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Javascript allowed us to develop a more sophisticated and user friendly web application</a:t>
            </a:r>
            <a:endParaRPr/>
          </a:p>
        </p:txBody>
      </p:sp>
      <p:pic>
        <p:nvPicPr>
          <p:cNvPr id="203" name="Google Shape;203;p23"/>
          <p:cNvPicPr preferRelativeResize="0"/>
          <p:nvPr/>
        </p:nvPicPr>
        <p:blipFill>
          <a:blip r:embed="rId3">
            <a:alphaModFix/>
          </a:blip>
          <a:stretch>
            <a:fillRect/>
          </a:stretch>
        </p:blipFill>
        <p:spPr>
          <a:xfrm>
            <a:off x="5893150" y="321550"/>
            <a:ext cx="3139876" cy="473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 SQLite / PostGres</a:t>
            </a:r>
            <a:endParaRPr/>
          </a:p>
        </p:txBody>
      </p:sp>
      <p:sp>
        <p:nvSpPr>
          <p:cNvPr id="209" name="Google Shape;209;p24"/>
          <p:cNvSpPr txBox="1"/>
          <p:nvPr>
            <p:ph idx="1" type="body"/>
          </p:nvPr>
        </p:nvSpPr>
        <p:spPr>
          <a:xfrm>
            <a:off x="68875" y="1228600"/>
            <a:ext cx="37026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Provide a way to store and query application data to allow the users to input and view blood bank data</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SQLite was essential to the project’s success as our main database as we were developing the app, but when we deployed the app we had to change our database to PostGres as this is what is used by Render</a:t>
            </a:r>
            <a:endParaRPr/>
          </a:p>
        </p:txBody>
      </p:sp>
      <p:pic>
        <p:nvPicPr>
          <p:cNvPr id="210" name="Google Shape;210;p24"/>
          <p:cNvPicPr preferRelativeResize="0"/>
          <p:nvPr/>
        </p:nvPicPr>
        <p:blipFill>
          <a:blip r:embed="rId3">
            <a:alphaModFix/>
          </a:blip>
          <a:stretch>
            <a:fillRect/>
          </a:stretch>
        </p:blipFill>
        <p:spPr>
          <a:xfrm>
            <a:off x="4769825" y="1067525"/>
            <a:ext cx="4153200" cy="3878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 Schema</a:t>
            </a:r>
            <a:endParaRPr/>
          </a:p>
        </p:txBody>
      </p:sp>
      <p:pic>
        <p:nvPicPr>
          <p:cNvPr id="216" name="Google Shape;216;p25"/>
          <p:cNvPicPr preferRelativeResize="0"/>
          <p:nvPr/>
        </p:nvPicPr>
        <p:blipFill>
          <a:blip r:embed="rId3">
            <a:alphaModFix/>
          </a:blip>
          <a:stretch>
            <a:fillRect/>
          </a:stretch>
        </p:blipFill>
        <p:spPr>
          <a:xfrm>
            <a:off x="3318176" y="3976350"/>
            <a:ext cx="1085400" cy="755575"/>
          </a:xfrm>
          <a:prstGeom prst="rect">
            <a:avLst/>
          </a:prstGeom>
          <a:noFill/>
          <a:ln>
            <a:noFill/>
          </a:ln>
        </p:spPr>
      </p:pic>
      <p:pic>
        <p:nvPicPr>
          <p:cNvPr id="217" name="Google Shape;217;p25"/>
          <p:cNvPicPr preferRelativeResize="0"/>
          <p:nvPr/>
        </p:nvPicPr>
        <p:blipFill>
          <a:blip r:embed="rId4">
            <a:alphaModFix/>
          </a:blip>
          <a:stretch>
            <a:fillRect/>
          </a:stretch>
        </p:blipFill>
        <p:spPr>
          <a:xfrm>
            <a:off x="425413" y="3902525"/>
            <a:ext cx="1139470" cy="755575"/>
          </a:xfrm>
          <a:prstGeom prst="rect">
            <a:avLst/>
          </a:prstGeom>
          <a:noFill/>
          <a:ln>
            <a:noFill/>
          </a:ln>
        </p:spPr>
      </p:pic>
      <p:pic>
        <p:nvPicPr>
          <p:cNvPr id="218" name="Google Shape;218;p25"/>
          <p:cNvPicPr preferRelativeResize="0"/>
          <p:nvPr/>
        </p:nvPicPr>
        <p:blipFill>
          <a:blip r:embed="rId5">
            <a:alphaModFix/>
          </a:blip>
          <a:stretch>
            <a:fillRect/>
          </a:stretch>
        </p:blipFill>
        <p:spPr>
          <a:xfrm>
            <a:off x="3149750" y="1705200"/>
            <a:ext cx="1422241" cy="1123950"/>
          </a:xfrm>
          <a:prstGeom prst="rect">
            <a:avLst/>
          </a:prstGeom>
          <a:noFill/>
          <a:ln>
            <a:noFill/>
          </a:ln>
        </p:spPr>
      </p:pic>
      <p:pic>
        <p:nvPicPr>
          <p:cNvPr id="219" name="Google Shape;219;p25"/>
          <p:cNvPicPr preferRelativeResize="0"/>
          <p:nvPr/>
        </p:nvPicPr>
        <p:blipFill>
          <a:blip r:embed="rId6">
            <a:alphaModFix/>
          </a:blip>
          <a:stretch>
            <a:fillRect/>
          </a:stretch>
        </p:blipFill>
        <p:spPr>
          <a:xfrm>
            <a:off x="226000" y="1566900"/>
            <a:ext cx="1538300" cy="1400525"/>
          </a:xfrm>
          <a:prstGeom prst="rect">
            <a:avLst/>
          </a:prstGeom>
          <a:noFill/>
          <a:ln>
            <a:noFill/>
          </a:ln>
        </p:spPr>
      </p:pic>
      <p:pic>
        <p:nvPicPr>
          <p:cNvPr id="220" name="Google Shape;220;p25"/>
          <p:cNvPicPr preferRelativeResize="0"/>
          <p:nvPr/>
        </p:nvPicPr>
        <p:blipFill>
          <a:blip r:embed="rId7">
            <a:alphaModFix/>
          </a:blip>
          <a:stretch>
            <a:fillRect/>
          </a:stretch>
        </p:blipFill>
        <p:spPr>
          <a:xfrm>
            <a:off x="7119000" y="3761225"/>
            <a:ext cx="1554411" cy="1038175"/>
          </a:xfrm>
          <a:prstGeom prst="rect">
            <a:avLst/>
          </a:prstGeom>
          <a:noFill/>
          <a:ln>
            <a:noFill/>
          </a:ln>
        </p:spPr>
      </p:pic>
      <p:pic>
        <p:nvPicPr>
          <p:cNvPr id="221" name="Google Shape;221;p25"/>
          <p:cNvPicPr preferRelativeResize="0"/>
          <p:nvPr/>
        </p:nvPicPr>
        <p:blipFill>
          <a:blip r:embed="rId8">
            <a:alphaModFix/>
          </a:blip>
          <a:stretch>
            <a:fillRect/>
          </a:stretch>
        </p:blipFill>
        <p:spPr>
          <a:xfrm>
            <a:off x="4932112" y="3984003"/>
            <a:ext cx="1422250" cy="740272"/>
          </a:xfrm>
          <a:prstGeom prst="rect">
            <a:avLst/>
          </a:prstGeom>
          <a:noFill/>
          <a:ln>
            <a:noFill/>
          </a:ln>
        </p:spPr>
      </p:pic>
      <p:cxnSp>
        <p:nvCxnSpPr>
          <p:cNvPr id="222" name="Google Shape;222;p25"/>
          <p:cNvCxnSpPr>
            <a:stCxn id="223" idx="1"/>
            <a:endCxn id="218" idx="0"/>
          </p:cNvCxnSpPr>
          <p:nvPr/>
        </p:nvCxnSpPr>
        <p:spPr>
          <a:xfrm flipH="1">
            <a:off x="3860845" y="1423988"/>
            <a:ext cx="3241800" cy="2811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a:stCxn id="223" idx="1"/>
            <a:endCxn id="219" idx="0"/>
          </p:cNvCxnSpPr>
          <p:nvPr/>
        </p:nvCxnSpPr>
        <p:spPr>
          <a:xfrm flipH="1">
            <a:off x="995245" y="1423988"/>
            <a:ext cx="6107400" cy="1428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5"/>
          <p:cNvCxnSpPr>
            <a:stCxn id="223" idx="2"/>
            <a:endCxn id="220" idx="0"/>
          </p:cNvCxnSpPr>
          <p:nvPr/>
        </p:nvCxnSpPr>
        <p:spPr>
          <a:xfrm>
            <a:off x="7896194" y="2571750"/>
            <a:ext cx="0" cy="11895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5"/>
          <p:cNvCxnSpPr>
            <a:stCxn id="216" idx="0"/>
            <a:endCxn id="218" idx="2"/>
          </p:cNvCxnSpPr>
          <p:nvPr/>
        </p:nvCxnSpPr>
        <p:spPr>
          <a:xfrm rot="10800000">
            <a:off x="3860876" y="2829150"/>
            <a:ext cx="0" cy="11472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5"/>
          <p:cNvCxnSpPr>
            <a:stCxn id="218" idx="1"/>
            <a:endCxn id="219" idx="1"/>
          </p:cNvCxnSpPr>
          <p:nvPr/>
        </p:nvCxnSpPr>
        <p:spPr>
          <a:xfrm rot="10800000">
            <a:off x="225950" y="2267175"/>
            <a:ext cx="2923800" cy="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25"/>
          <p:cNvCxnSpPr>
            <a:stCxn id="219" idx="2"/>
            <a:endCxn id="217" idx="0"/>
          </p:cNvCxnSpPr>
          <p:nvPr/>
        </p:nvCxnSpPr>
        <p:spPr>
          <a:xfrm>
            <a:off x="995150" y="2967425"/>
            <a:ext cx="0" cy="9351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25"/>
          <p:cNvCxnSpPr>
            <a:stCxn id="220" idx="1"/>
            <a:endCxn id="218" idx="3"/>
          </p:cNvCxnSpPr>
          <p:nvPr/>
        </p:nvCxnSpPr>
        <p:spPr>
          <a:xfrm rot="10800000">
            <a:off x="4572000" y="2267312"/>
            <a:ext cx="2547000" cy="201300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25"/>
          <p:cNvCxnSpPr>
            <a:stCxn id="221" idx="0"/>
            <a:endCxn id="218" idx="3"/>
          </p:cNvCxnSpPr>
          <p:nvPr/>
        </p:nvCxnSpPr>
        <p:spPr>
          <a:xfrm rot="10800000">
            <a:off x="4571937" y="2267103"/>
            <a:ext cx="1071300" cy="1716900"/>
          </a:xfrm>
          <a:prstGeom prst="straightConnector1">
            <a:avLst/>
          </a:prstGeom>
          <a:noFill/>
          <a:ln cap="flat" cmpd="sng" w="9525">
            <a:solidFill>
              <a:schemeClr val="dk2"/>
            </a:solidFill>
            <a:prstDash val="solid"/>
            <a:round/>
            <a:headEnd len="med" w="med" type="none"/>
            <a:tailEnd len="med" w="med" type="none"/>
          </a:ln>
        </p:spPr>
      </p:cxnSp>
      <p:pic>
        <p:nvPicPr>
          <p:cNvPr id="223" name="Google Shape;223;p25"/>
          <p:cNvPicPr preferRelativeResize="0"/>
          <p:nvPr/>
        </p:nvPicPr>
        <p:blipFill>
          <a:blip r:embed="rId9">
            <a:alphaModFix/>
          </a:blip>
          <a:stretch>
            <a:fillRect/>
          </a:stretch>
        </p:blipFill>
        <p:spPr>
          <a:xfrm>
            <a:off x="7102645" y="276225"/>
            <a:ext cx="1587098" cy="2295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Pytest</a:t>
            </a:r>
            <a:endParaRPr/>
          </a:p>
        </p:txBody>
      </p:sp>
      <p:sp>
        <p:nvSpPr>
          <p:cNvPr id="236" name="Google Shape;236;p26"/>
          <p:cNvSpPr txBox="1"/>
          <p:nvPr>
            <p:ph idx="1" type="body"/>
          </p:nvPr>
        </p:nvSpPr>
        <p:spPr>
          <a:xfrm>
            <a:off x="68875" y="1228600"/>
            <a:ext cx="37026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Ensure that new project code preserved backwards compatibility (i.e. a new feature did not break something previously created)</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Writing good test code is an art - the value of the test code is what you put into it</a:t>
            </a:r>
            <a:endParaRPr/>
          </a:p>
        </p:txBody>
      </p:sp>
      <p:pic>
        <p:nvPicPr>
          <p:cNvPr id="237" name="Google Shape;237;p26"/>
          <p:cNvPicPr preferRelativeResize="0"/>
          <p:nvPr/>
        </p:nvPicPr>
        <p:blipFill>
          <a:blip r:embed="rId3">
            <a:alphaModFix/>
          </a:blip>
          <a:stretch>
            <a:fillRect/>
          </a:stretch>
        </p:blipFill>
        <p:spPr>
          <a:xfrm>
            <a:off x="4185600" y="737350"/>
            <a:ext cx="4865876" cy="4225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Deployment Environment: </a:t>
            </a:r>
            <a:r>
              <a:rPr lang="en"/>
              <a:t>r</a:t>
            </a:r>
            <a:r>
              <a:rPr lang="en"/>
              <a:t>ender</a:t>
            </a:r>
            <a:endParaRPr/>
          </a:p>
        </p:txBody>
      </p:sp>
      <p:pic>
        <p:nvPicPr>
          <p:cNvPr id="243" name="Google Shape;243;p27"/>
          <p:cNvPicPr preferRelativeResize="0"/>
          <p:nvPr/>
        </p:nvPicPr>
        <p:blipFill>
          <a:blip r:embed="rId3">
            <a:alphaModFix/>
          </a:blip>
          <a:stretch>
            <a:fillRect/>
          </a:stretch>
        </p:blipFill>
        <p:spPr>
          <a:xfrm>
            <a:off x="4017675" y="2257275"/>
            <a:ext cx="4751901" cy="2100025"/>
          </a:xfrm>
          <a:prstGeom prst="rect">
            <a:avLst/>
          </a:prstGeom>
          <a:noFill/>
          <a:ln>
            <a:noFill/>
          </a:ln>
        </p:spPr>
      </p:pic>
      <p:sp>
        <p:nvSpPr>
          <p:cNvPr id="244" name="Google Shape;244;p27"/>
          <p:cNvSpPr txBox="1"/>
          <p:nvPr>
            <p:ph idx="1" type="body"/>
          </p:nvPr>
        </p:nvSpPr>
        <p:spPr>
          <a:xfrm>
            <a:off x="229075" y="1539275"/>
            <a:ext cx="3611100" cy="347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Free version of Web Service &amp;, </a:t>
            </a:r>
            <a:r>
              <a:rPr b="1" lang="en"/>
              <a:t>PostgreSQL </a:t>
            </a:r>
            <a:r>
              <a:rPr lang="en"/>
              <a:t>database</a:t>
            </a:r>
            <a:br>
              <a:rPr lang="en"/>
            </a:br>
            <a:endParaRPr/>
          </a:p>
          <a:p>
            <a:pPr indent="-311150" lvl="0" marL="457200" rtl="0" algn="l">
              <a:spcBef>
                <a:spcPts val="0"/>
              </a:spcBef>
              <a:spcAft>
                <a:spcPts val="0"/>
              </a:spcAft>
              <a:buSzPts val="1300"/>
              <a:buChar char="●"/>
            </a:pPr>
            <a:r>
              <a:rPr lang="en"/>
              <a:t>Hosted on github</a:t>
            </a:r>
            <a:br>
              <a:rPr lang="en"/>
            </a:br>
            <a:endParaRPr/>
          </a:p>
          <a:p>
            <a:pPr indent="-311150" lvl="0" marL="457200" rtl="0" algn="l">
              <a:spcBef>
                <a:spcPts val="0"/>
              </a:spcBef>
              <a:spcAft>
                <a:spcPts val="0"/>
              </a:spcAft>
              <a:buSzPts val="1300"/>
              <a:buChar char="●"/>
            </a:pPr>
            <a:r>
              <a:rPr lang="en"/>
              <a:t>Repository &amp; Deployment Management</a:t>
            </a:r>
            <a:br>
              <a:rPr lang="en"/>
            </a:br>
            <a:endParaRPr/>
          </a:p>
          <a:p>
            <a:pPr indent="-311150" lvl="0" marL="457200" rtl="0" algn="l">
              <a:spcBef>
                <a:spcPts val="0"/>
              </a:spcBef>
              <a:spcAft>
                <a:spcPts val="0"/>
              </a:spcAft>
              <a:buSzPts val="1300"/>
              <a:buChar char="●"/>
            </a:pPr>
            <a:r>
              <a:rPr lang="en"/>
              <a:t>Independent code branch named ‘deploy’</a:t>
            </a:r>
            <a:endParaRPr/>
          </a:p>
          <a:p>
            <a:pPr indent="0" lvl="0" marL="0" rtl="0" algn="l">
              <a:spcBef>
                <a:spcPts val="1200"/>
              </a:spcBef>
              <a:spcAft>
                <a:spcPts val="0"/>
              </a:spcAft>
              <a:buNone/>
            </a:pPr>
            <a:r>
              <a:rPr lang="en"/>
              <a:t>Evaluation:</a:t>
            </a:r>
            <a:endParaRPr/>
          </a:p>
          <a:p>
            <a:pPr indent="-311150" lvl="0" marL="457200" rtl="0" algn="l">
              <a:spcBef>
                <a:spcPts val="1200"/>
              </a:spcBef>
              <a:spcAft>
                <a:spcPts val="0"/>
              </a:spcAft>
              <a:buSzPts val="1300"/>
              <a:buChar char="●"/>
            </a:pPr>
            <a:r>
              <a:rPr lang="en"/>
              <a:t>Slow to deploy but very useful!</a:t>
            </a:r>
            <a:endParaRPr/>
          </a:p>
        </p:txBody>
      </p:sp>
      <p:sp>
        <p:nvSpPr>
          <p:cNvPr id="245" name="Google Shape;245;p27"/>
          <p:cNvSpPr txBox="1"/>
          <p:nvPr>
            <p:ph idx="1" type="body"/>
          </p:nvPr>
        </p:nvSpPr>
        <p:spPr>
          <a:xfrm>
            <a:off x="4230875" y="1846525"/>
            <a:ext cx="4538700" cy="58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4A86E8"/>
                </a:solidFill>
              </a:rPr>
              <a:t>https://space-monkeys-blood-bank-app.onrender.com/</a:t>
            </a:r>
            <a:endParaRPr>
              <a:solidFill>
                <a:srgbClr val="4A86E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1083850" y="199600"/>
            <a:ext cx="7529700" cy="14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We Encountered,</a:t>
            </a:r>
            <a:endParaRPr/>
          </a:p>
          <a:p>
            <a:pPr indent="457200" lvl="0" marL="457200" rtl="0" algn="l">
              <a:spcBef>
                <a:spcPts val="0"/>
              </a:spcBef>
              <a:spcAft>
                <a:spcPts val="0"/>
              </a:spcAft>
              <a:buNone/>
            </a:pPr>
            <a:r>
              <a:rPr lang="en"/>
              <a:t>How We Overcame Them &amp;</a:t>
            </a:r>
            <a:endParaRPr/>
          </a:p>
          <a:p>
            <a:pPr indent="457200" lvl="0" marL="1828800" rtl="0" algn="l">
              <a:spcBef>
                <a:spcPts val="0"/>
              </a:spcBef>
              <a:spcAft>
                <a:spcPts val="0"/>
              </a:spcAft>
              <a:buNone/>
            </a:pPr>
            <a:r>
              <a:rPr lang="en"/>
              <a:t>How It Changed Our Plans</a:t>
            </a:r>
            <a:endParaRPr/>
          </a:p>
        </p:txBody>
      </p:sp>
      <p:sp>
        <p:nvSpPr>
          <p:cNvPr id="251" name="Google Shape;251;p28"/>
          <p:cNvSpPr txBox="1"/>
          <p:nvPr>
            <p:ph idx="1" type="body"/>
          </p:nvPr>
        </p:nvSpPr>
        <p:spPr>
          <a:xfrm>
            <a:off x="226500" y="1650400"/>
            <a:ext cx="4345500" cy="193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Code Integration</a:t>
            </a:r>
            <a:endParaRPr/>
          </a:p>
          <a:p>
            <a:pPr indent="-298450" lvl="1" marL="914400" rtl="0" algn="l">
              <a:spcBef>
                <a:spcPts val="0"/>
              </a:spcBef>
              <a:spcAft>
                <a:spcPts val="0"/>
              </a:spcAft>
              <a:buSzPts val="1100"/>
              <a:buChar char="○"/>
            </a:pPr>
            <a:r>
              <a:rPr lang="en"/>
              <a:t>.gitignore &amp; </a:t>
            </a:r>
            <a:r>
              <a:rPr lang="en"/>
              <a:t>g</a:t>
            </a:r>
            <a:r>
              <a:rPr lang="en"/>
              <a:t>it rebase</a:t>
            </a:r>
            <a:br>
              <a:rPr lang="en"/>
            </a:br>
            <a:endParaRPr/>
          </a:p>
          <a:p>
            <a:pPr indent="-311150" lvl="0" marL="457200" rtl="0" algn="l">
              <a:spcBef>
                <a:spcPts val="0"/>
              </a:spcBef>
              <a:spcAft>
                <a:spcPts val="0"/>
              </a:spcAft>
              <a:buSzPts val="1300"/>
              <a:buChar char="●"/>
            </a:pPr>
            <a:r>
              <a:rPr lang="en"/>
              <a:t>Consistent Styling</a:t>
            </a:r>
            <a:endParaRPr/>
          </a:p>
          <a:p>
            <a:pPr indent="-298450" lvl="1" marL="914400" rtl="0" algn="l">
              <a:spcBef>
                <a:spcPts val="0"/>
              </a:spcBef>
              <a:spcAft>
                <a:spcPts val="0"/>
              </a:spcAft>
              <a:buSzPts val="1100"/>
              <a:buChar char="○"/>
            </a:pPr>
            <a:r>
              <a:rPr lang="en"/>
              <a:t>Central Styling &amp; HTML Templates</a:t>
            </a:r>
            <a:br>
              <a:rPr lang="en"/>
            </a:br>
            <a:endParaRPr/>
          </a:p>
          <a:p>
            <a:pPr indent="-311150" lvl="0" marL="457200" rtl="0" algn="l">
              <a:spcBef>
                <a:spcPts val="0"/>
              </a:spcBef>
              <a:spcAft>
                <a:spcPts val="0"/>
              </a:spcAft>
              <a:buSzPts val="1300"/>
              <a:buChar char="●"/>
            </a:pPr>
            <a:r>
              <a:rPr lang="en"/>
              <a:t>Dependency Management</a:t>
            </a:r>
            <a:endParaRPr/>
          </a:p>
          <a:p>
            <a:pPr indent="-298450" lvl="1" marL="914400" rtl="0" algn="l">
              <a:spcBef>
                <a:spcPts val="0"/>
              </a:spcBef>
              <a:spcAft>
                <a:spcPts val="0"/>
              </a:spcAft>
              <a:buSzPts val="1100"/>
              <a:buChar char="○"/>
            </a:pPr>
            <a:r>
              <a:rPr lang="en"/>
              <a:t>Pandas &amp; Pytest</a:t>
            </a:r>
            <a:br>
              <a:rPr lang="en"/>
            </a:b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52" name="Google Shape;252;p28"/>
          <p:cNvPicPr preferRelativeResize="0"/>
          <p:nvPr/>
        </p:nvPicPr>
        <p:blipFill rotWithShape="1">
          <a:blip r:embed="rId3">
            <a:alphaModFix/>
          </a:blip>
          <a:srcRect b="6554" l="0" r="1224" t="2154"/>
          <a:stretch/>
        </p:blipFill>
        <p:spPr>
          <a:xfrm>
            <a:off x="4572000" y="3406767"/>
            <a:ext cx="2690699" cy="1405183"/>
          </a:xfrm>
          <a:prstGeom prst="rect">
            <a:avLst/>
          </a:prstGeom>
          <a:noFill/>
          <a:ln>
            <a:noFill/>
          </a:ln>
        </p:spPr>
      </p:pic>
      <p:pic>
        <p:nvPicPr>
          <p:cNvPr id="253" name="Google Shape;253;p28"/>
          <p:cNvPicPr preferRelativeResize="0"/>
          <p:nvPr/>
        </p:nvPicPr>
        <p:blipFill rotWithShape="1">
          <a:blip r:embed="rId4">
            <a:alphaModFix/>
          </a:blip>
          <a:srcRect b="0" l="5492" r="4311" t="0"/>
          <a:stretch/>
        </p:blipFill>
        <p:spPr>
          <a:xfrm>
            <a:off x="7471825" y="2613875"/>
            <a:ext cx="1410725" cy="2198075"/>
          </a:xfrm>
          <a:prstGeom prst="rect">
            <a:avLst/>
          </a:prstGeom>
          <a:noFill/>
          <a:ln>
            <a:noFill/>
          </a:ln>
        </p:spPr>
      </p:pic>
      <p:pic>
        <p:nvPicPr>
          <p:cNvPr id="254" name="Google Shape;254;p28"/>
          <p:cNvPicPr preferRelativeResize="0"/>
          <p:nvPr/>
        </p:nvPicPr>
        <p:blipFill rotWithShape="1">
          <a:blip r:embed="rId5">
            <a:alphaModFix/>
          </a:blip>
          <a:srcRect b="7302" l="0" r="0" t="4715"/>
          <a:stretch/>
        </p:blipFill>
        <p:spPr>
          <a:xfrm>
            <a:off x="194925" y="3624750"/>
            <a:ext cx="1753550" cy="812375"/>
          </a:xfrm>
          <a:prstGeom prst="rect">
            <a:avLst/>
          </a:prstGeom>
          <a:noFill/>
          <a:ln>
            <a:noFill/>
          </a:ln>
        </p:spPr>
      </p:pic>
      <p:pic>
        <p:nvPicPr>
          <p:cNvPr id="255" name="Google Shape;255;p28"/>
          <p:cNvPicPr preferRelativeResize="0"/>
          <p:nvPr/>
        </p:nvPicPr>
        <p:blipFill rotWithShape="1">
          <a:blip r:embed="rId6">
            <a:alphaModFix/>
          </a:blip>
          <a:srcRect b="0" l="8410" r="17553" t="5087"/>
          <a:stretch/>
        </p:blipFill>
        <p:spPr>
          <a:xfrm>
            <a:off x="1686075" y="3956025"/>
            <a:ext cx="2298625" cy="855925"/>
          </a:xfrm>
          <a:prstGeom prst="rect">
            <a:avLst/>
          </a:prstGeom>
          <a:noFill/>
          <a:ln>
            <a:noFill/>
          </a:ln>
        </p:spPr>
      </p:pic>
      <p:sp>
        <p:nvSpPr>
          <p:cNvPr id="256" name="Google Shape;256;p28"/>
          <p:cNvSpPr txBox="1"/>
          <p:nvPr>
            <p:ph idx="1" type="body"/>
          </p:nvPr>
        </p:nvSpPr>
        <p:spPr>
          <a:xfrm>
            <a:off x="4215425" y="1729788"/>
            <a:ext cx="3155400" cy="128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Defining Our Target Audience</a:t>
            </a:r>
            <a:endParaRPr/>
          </a:p>
          <a:p>
            <a:pPr indent="-298450" lvl="1" marL="914400" rtl="0" algn="l">
              <a:spcBef>
                <a:spcPts val="0"/>
              </a:spcBef>
              <a:spcAft>
                <a:spcPts val="0"/>
              </a:spcAft>
              <a:buSzPts val="1100"/>
              <a:buChar char="○"/>
            </a:pPr>
            <a:r>
              <a:rPr lang="en"/>
              <a:t>User Stories</a:t>
            </a:r>
            <a:br>
              <a:rPr lang="en"/>
            </a:br>
            <a:endParaRPr/>
          </a:p>
          <a:p>
            <a:pPr indent="-311150" lvl="0" marL="457200" rtl="0" algn="l">
              <a:spcBef>
                <a:spcPts val="0"/>
              </a:spcBef>
              <a:spcAft>
                <a:spcPts val="0"/>
              </a:spcAft>
              <a:buSzPts val="1300"/>
              <a:buChar char="●"/>
            </a:pPr>
            <a:r>
              <a:rPr lang="en"/>
              <a:t>Prioritizing Features</a:t>
            </a:r>
            <a:endParaRPr/>
          </a:p>
          <a:p>
            <a:pPr indent="-298450" lvl="1" marL="914400" rtl="0" algn="l">
              <a:spcBef>
                <a:spcPts val="0"/>
              </a:spcBef>
              <a:spcAft>
                <a:spcPts val="0"/>
              </a:spcAft>
              <a:buSzPts val="1100"/>
              <a:buChar char="○"/>
            </a:pPr>
            <a:r>
              <a:rPr lang="en"/>
              <a:t>“Must-haves” vs. “Nice-to-have”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Demonstration</a:t>
            </a:r>
            <a:endParaRPr/>
          </a:p>
        </p:txBody>
      </p:sp>
      <p:pic>
        <p:nvPicPr>
          <p:cNvPr id="262" name="Google Shape;262;p29" title="video1811224532.mp4">
            <a:hlinkClick r:id="rId3"/>
          </p:cNvPr>
          <p:cNvPicPr preferRelativeResize="0"/>
          <p:nvPr/>
        </p:nvPicPr>
        <p:blipFill>
          <a:blip r:embed="rId4">
            <a:alphaModFix/>
          </a:blip>
          <a:stretch>
            <a:fillRect/>
          </a:stretch>
        </p:blipFill>
        <p:spPr>
          <a:xfrm>
            <a:off x="2345925" y="13078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Vision and Description of our Product</a:t>
            </a:r>
            <a:endParaRPr/>
          </a:p>
        </p:txBody>
      </p:sp>
      <p:sp>
        <p:nvSpPr>
          <p:cNvPr id="141" name="Google Shape;141;p14"/>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lnSpc>
                <a:spcPct val="125000"/>
              </a:lnSpc>
              <a:spcBef>
                <a:spcPts val="1800"/>
              </a:spcBef>
              <a:spcAft>
                <a:spcPts val="0"/>
              </a:spcAft>
              <a:buNone/>
            </a:pPr>
            <a:r>
              <a:rPr b="1" lang="en" sz="1650">
                <a:solidFill>
                  <a:srgbClr val="E6EDF3"/>
                </a:solidFill>
                <a:latin typeface="Arial"/>
                <a:ea typeface="Arial"/>
                <a:cs typeface="Arial"/>
                <a:sym typeface="Arial"/>
              </a:rPr>
              <a:t>Vision Statement: </a:t>
            </a:r>
            <a:endParaRPr b="1" sz="1650">
              <a:solidFill>
                <a:srgbClr val="E6EDF3"/>
              </a:solidFill>
              <a:latin typeface="Arial"/>
              <a:ea typeface="Arial"/>
              <a:cs typeface="Arial"/>
              <a:sym typeface="Arial"/>
            </a:endParaRPr>
          </a:p>
          <a:p>
            <a:pPr indent="0" lvl="0" marL="0" rtl="0" algn="l">
              <a:spcBef>
                <a:spcPts val="1200"/>
              </a:spcBef>
              <a:spcAft>
                <a:spcPts val="0"/>
              </a:spcAft>
              <a:buNone/>
            </a:pPr>
            <a:r>
              <a:rPr lang="en" sz="1200">
                <a:solidFill>
                  <a:srgbClr val="E6EDF3"/>
                </a:solidFill>
                <a:latin typeface="Arial"/>
                <a:ea typeface="Arial"/>
                <a:cs typeface="Arial"/>
                <a:sym typeface="Arial"/>
              </a:rPr>
              <a:t>Blood is meant for circulation!</a:t>
            </a:r>
            <a:endParaRPr sz="1200">
              <a:solidFill>
                <a:srgbClr val="E6EDF3"/>
              </a:solidFill>
              <a:latin typeface="Arial"/>
              <a:ea typeface="Arial"/>
              <a:cs typeface="Arial"/>
              <a:sym typeface="Arial"/>
            </a:endParaRPr>
          </a:p>
          <a:p>
            <a:pPr indent="0" lvl="0" marL="0" rtl="0" algn="l">
              <a:spcBef>
                <a:spcPts val="1200"/>
              </a:spcBef>
              <a:spcAft>
                <a:spcPts val="1200"/>
              </a:spcAft>
              <a:buNone/>
            </a:pPr>
            <a:r>
              <a:rPr lang="en" sz="1200">
                <a:solidFill>
                  <a:srgbClr val="E6EDF3"/>
                </a:solidFill>
                <a:latin typeface="Arial"/>
                <a:ea typeface="Arial"/>
                <a:cs typeface="Arial"/>
                <a:sym typeface="Arial"/>
              </a:rPr>
              <a:t>The vision of the Space Monkeys is to create a blood bank management application with the goal of safely providing as many patients as possible with clean, unexpired, compatible blood so that they have the best chance of a positive health outcome if they need a blood transfusion.</a:t>
            </a:r>
            <a:endParaRPr/>
          </a:p>
        </p:txBody>
      </p:sp>
      <p:sp>
        <p:nvSpPr>
          <p:cNvPr id="142" name="Google Shape;142;p14"/>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50">
                <a:latin typeface="Arial"/>
                <a:ea typeface="Arial"/>
                <a:cs typeface="Arial"/>
                <a:sym typeface="Arial"/>
              </a:rPr>
              <a:t>Description: </a:t>
            </a:r>
            <a:endParaRPr b="1" sz="1650">
              <a:latin typeface="Arial"/>
              <a:ea typeface="Arial"/>
              <a:cs typeface="Arial"/>
              <a:sym typeface="Arial"/>
            </a:endParaRPr>
          </a:p>
          <a:p>
            <a:pPr indent="0" lvl="0" marL="0" rtl="0" algn="l">
              <a:spcBef>
                <a:spcPts val="1200"/>
              </a:spcBef>
              <a:spcAft>
                <a:spcPts val="1200"/>
              </a:spcAft>
              <a:buNone/>
            </a:pPr>
            <a:r>
              <a:rPr lang="en" sz="1200">
                <a:latin typeface="Arial"/>
                <a:ea typeface="Arial"/>
                <a:cs typeface="Arial"/>
                <a:sym typeface="Arial"/>
              </a:rPr>
              <a:t>Our app </a:t>
            </a:r>
            <a:r>
              <a:rPr lang="en" sz="1200">
                <a:latin typeface="Arial"/>
                <a:ea typeface="Arial"/>
                <a:cs typeface="Arial"/>
                <a:sym typeface="Arial"/>
              </a:rPr>
              <a:t>delivers</a:t>
            </a:r>
            <a:r>
              <a:rPr lang="en" sz="1200">
                <a:latin typeface="Arial"/>
                <a:ea typeface="Arial"/>
                <a:cs typeface="Arial"/>
                <a:sym typeface="Arial"/>
              </a:rPr>
              <a:t> a simple and easy-to-use interface that allows doctors and hospital staff to manage blood efficiently and accurately. From quickly getting the information needed to care for patients who need a transfusion, to managing the blood stores across a group of hospitals, to viewing any complications that may arise from a particular blood donation, our app has you covered!</a:t>
            </a:r>
            <a:endParaRPr sz="12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Tools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Communication: Slack</a:t>
            </a:r>
            <a:endParaRPr/>
          </a:p>
        </p:txBody>
      </p:sp>
      <p:sp>
        <p:nvSpPr>
          <p:cNvPr id="153" name="Google Shape;153;p16"/>
          <p:cNvSpPr txBox="1"/>
          <p:nvPr>
            <p:ph idx="1" type="body"/>
          </p:nvPr>
        </p:nvSpPr>
        <p:spPr>
          <a:xfrm>
            <a:off x="68875" y="1228600"/>
            <a:ext cx="37026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Way for team members to communicate asynchronously with each other about anything related to the project</a:t>
            </a:r>
            <a:endParaRPr/>
          </a:p>
          <a:p>
            <a:pPr indent="-311150" lvl="0" marL="457200" rtl="0" algn="l">
              <a:spcBef>
                <a:spcPts val="0"/>
              </a:spcBef>
              <a:spcAft>
                <a:spcPts val="0"/>
              </a:spcAft>
              <a:buSzPts val="1300"/>
              <a:buChar char="●"/>
            </a:pPr>
            <a:r>
              <a:rPr lang="en"/>
              <a:t>Provided a written record of all the communications of the team that was searchable and we could refer back to</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Slack was essential to the project’s success as it enabled a constant flow of communication throughout the the week in between the weekly Zoom meetings</a:t>
            </a:r>
            <a:endParaRPr/>
          </a:p>
        </p:txBody>
      </p:sp>
      <p:pic>
        <p:nvPicPr>
          <p:cNvPr id="154" name="Google Shape;154;p16"/>
          <p:cNvPicPr preferRelativeResize="0"/>
          <p:nvPr/>
        </p:nvPicPr>
        <p:blipFill>
          <a:blip r:embed="rId3">
            <a:alphaModFix/>
          </a:blip>
          <a:stretch>
            <a:fillRect/>
          </a:stretch>
        </p:blipFill>
        <p:spPr>
          <a:xfrm>
            <a:off x="4232700" y="1915800"/>
            <a:ext cx="4769300" cy="2787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Communication: Zoom</a:t>
            </a:r>
            <a:endParaRPr/>
          </a:p>
        </p:txBody>
      </p:sp>
      <p:sp>
        <p:nvSpPr>
          <p:cNvPr id="160" name="Google Shape;160;p17"/>
          <p:cNvSpPr txBox="1"/>
          <p:nvPr>
            <p:ph idx="1" type="body"/>
          </p:nvPr>
        </p:nvSpPr>
        <p:spPr>
          <a:xfrm>
            <a:off x="68875" y="1228600"/>
            <a:ext cx="37026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Way for team members to hold weekly project meetings</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Zoom was essential to the project’s success as it allowed discussion of more complex topics and back-and-forth discussion than Slack</a:t>
            </a:r>
            <a:endParaRPr/>
          </a:p>
          <a:p>
            <a:pPr indent="-311150" lvl="0" marL="457200" rtl="0" algn="l">
              <a:spcBef>
                <a:spcPts val="0"/>
              </a:spcBef>
              <a:spcAft>
                <a:spcPts val="0"/>
              </a:spcAft>
              <a:buSzPts val="1300"/>
              <a:buChar char="●"/>
            </a:pPr>
            <a:r>
              <a:rPr lang="en"/>
              <a:t>The weekly Zoom meetings helped keep everyone on the same page and allowed us to build consensus on key project decisions</a:t>
            </a:r>
            <a:endParaRPr/>
          </a:p>
        </p:txBody>
      </p:sp>
      <p:pic>
        <p:nvPicPr>
          <p:cNvPr id="161" name="Google Shape;161;p17"/>
          <p:cNvPicPr preferRelativeResize="0"/>
          <p:nvPr/>
        </p:nvPicPr>
        <p:blipFill>
          <a:blip r:embed="rId3">
            <a:alphaModFix/>
          </a:blip>
          <a:stretch>
            <a:fillRect/>
          </a:stretch>
        </p:blipFill>
        <p:spPr>
          <a:xfrm>
            <a:off x="3840375" y="1558200"/>
            <a:ext cx="5192873" cy="2606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Version Control: Github</a:t>
            </a:r>
            <a:endParaRPr/>
          </a:p>
        </p:txBody>
      </p:sp>
      <p:sp>
        <p:nvSpPr>
          <p:cNvPr id="167" name="Google Shape;167;p18"/>
          <p:cNvSpPr txBox="1"/>
          <p:nvPr>
            <p:ph idx="1" type="body"/>
          </p:nvPr>
        </p:nvSpPr>
        <p:spPr>
          <a:xfrm>
            <a:off x="68875" y="1228600"/>
            <a:ext cx="37026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Provide a central source of truth for the latest version of the code</a:t>
            </a:r>
            <a:endParaRPr/>
          </a:p>
          <a:p>
            <a:pPr indent="-311150" lvl="0" marL="457200" rtl="0" algn="l">
              <a:spcBef>
                <a:spcPts val="0"/>
              </a:spcBef>
              <a:spcAft>
                <a:spcPts val="0"/>
              </a:spcAft>
              <a:buSzPts val="1300"/>
              <a:buChar char="●"/>
            </a:pPr>
            <a:r>
              <a:rPr lang="en"/>
              <a:t>Allow team members to easily collaborate on code</a:t>
            </a:r>
            <a:endParaRPr/>
          </a:p>
          <a:p>
            <a:pPr indent="-311150" lvl="0" marL="457200" rtl="0" algn="l">
              <a:spcBef>
                <a:spcPts val="0"/>
              </a:spcBef>
              <a:spcAft>
                <a:spcPts val="0"/>
              </a:spcAft>
              <a:buSzPts val="1300"/>
              <a:buChar char="●"/>
            </a:pPr>
            <a:r>
              <a:rPr lang="en"/>
              <a:t>Provide a history of changes made to the project over time as features are added / changed</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Github was essential to the project’s success as it allowed everyone to contribute to the remote repository, track the evolution of the project over time, and ensure everyone was on the same page</a:t>
            </a:r>
            <a:endParaRPr/>
          </a:p>
        </p:txBody>
      </p:sp>
      <p:pic>
        <p:nvPicPr>
          <p:cNvPr id="168" name="Google Shape;168;p18"/>
          <p:cNvPicPr preferRelativeResize="0"/>
          <p:nvPr/>
        </p:nvPicPr>
        <p:blipFill>
          <a:blip r:embed="rId3">
            <a:alphaModFix/>
          </a:blip>
          <a:stretch>
            <a:fillRect/>
          </a:stretch>
        </p:blipFill>
        <p:spPr>
          <a:xfrm>
            <a:off x="3771475" y="1228600"/>
            <a:ext cx="5296225" cy="3535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Tracker: Trello</a:t>
            </a:r>
            <a:endParaRPr/>
          </a:p>
        </p:txBody>
      </p:sp>
      <p:pic>
        <p:nvPicPr>
          <p:cNvPr id="174" name="Google Shape;174;p19"/>
          <p:cNvPicPr preferRelativeResize="0"/>
          <p:nvPr/>
        </p:nvPicPr>
        <p:blipFill>
          <a:blip r:embed="rId3">
            <a:alphaModFix/>
          </a:blip>
          <a:stretch>
            <a:fillRect/>
          </a:stretch>
        </p:blipFill>
        <p:spPr>
          <a:xfrm>
            <a:off x="4320575" y="1228600"/>
            <a:ext cx="4522818" cy="3831601"/>
          </a:xfrm>
          <a:prstGeom prst="rect">
            <a:avLst/>
          </a:prstGeom>
          <a:noFill/>
          <a:ln>
            <a:noFill/>
          </a:ln>
        </p:spPr>
      </p:pic>
      <p:sp>
        <p:nvSpPr>
          <p:cNvPr id="175" name="Google Shape;175;p19"/>
          <p:cNvSpPr txBox="1"/>
          <p:nvPr>
            <p:ph idx="1" type="body"/>
          </p:nvPr>
        </p:nvSpPr>
        <p:spPr>
          <a:xfrm>
            <a:off x="68875" y="1228600"/>
            <a:ext cx="3702600" cy="383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Kanban Method - develop and track implementation of User Stories</a:t>
            </a:r>
            <a:endParaRPr/>
          </a:p>
          <a:p>
            <a:pPr indent="-311150" lvl="0" marL="457200" rtl="0" algn="l">
              <a:spcBef>
                <a:spcPts val="0"/>
              </a:spcBef>
              <a:spcAft>
                <a:spcPts val="0"/>
              </a:spcAft>
              <a:buSzPts val="1300"/>
              <a:buChar char="●"/>
            </a:pPr>
            <a:r>
              <a:rPr lang="en"/>
              <a:t>Provide a method of communication as to who is working on which feature - Developers choose a task and update the board</a:t>
            </a:r>
            <a:endParaRPr/>
          </a:p>
          <a:p>
            <a:pPr indent="-311150" lvl="0" marL="457200" rtl="0" algn="l">
              <a:spcBef>
                <a:spcPts val="0"/>
              </a:spcBef>
              <a:spcAft>
                <a:spcPts val="0"/>
              </a:spcAft>
              <a:buSzPts val="1300"/>
              <a:buChar char="●"/>
            </a:pPr>
            <a:r>
              <a:rPr lang="en"/>
              <a:t>Provide a visualization of work completed / work remaining on project</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Good for brainstorming but hard to prioritize tasks without a Product Owner or customer</a:t>
            </a:r>
            <a:endParaRPr/>
          </a:p>
          <a:p>
            <a:pPr indent="-311150" lvl="0" marL="457200" rtl="0" algn="l">
              <a:spcBef>
                <a:spcPts val="0"/>
              </a:spcBef>
              <a:spcAft>
                <a:spcPts val="0"/>
              </a:spcAft>
              <a:buSzPts val="1300"/>
              <a:buChar char="●"/>
            </a:pPr>
            <a:r>
              <a:rPr lang="en"/>
              <a:t>Slack became the de facto method of communicating who is working on what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t>
            </a:r>
            <a:r>
              <a:rPr lang="en"/>
              <a:t>: VSCode</a:t>
            </a:r>
            <a:endParaRPr/>
          </a:p>
        </p:txBody>
      </p:sp>
      <p:sp>
        <p:nvSpPr>
          <p:cNvPr id="181" name="Google Shape;181;p20"/>
          <p:cNvSpPr txBox="1"/>
          <p:nvPr>
            <p:ph idx="1" type="body"/>
          </p:nvPr>
        </p:nvSpPr>
        <p:spPr>
          <a:xfrm>
            <a:off x="68875" y="1228600"/>
            <a:ext cx="37026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Development environment for writing project code</a:t>
            </a:r>
            <a:endParaRPr/>
          </a:p>
          <a:p>
            <a:pPr indent="-311150" lvl="0" marL="457200" rtl="0" algn="l">
              <a:spcBef>
                <a:spcPts val="0"/>
              </a:spcBef>
              <a:spcAft>
                <a:spcPts val="0"/>
              </a:spcAft>
              <a:buSzPts val="1300"/>
              <a:buChar char="●"/>
            </a:pPr>
            <a:r>
              <a:rPr lang="en"/>
              <a:t>Formatting makes it easier to read / debug code</a:t>
            </a:r>
            <a:endParaRPr/>
          </a:p>
          <a:p>
            <a:pPr indent="-311150" lvl="0" marL="457200" rtl="0" algn="l">
              <a:spcBef>
                <a:spcPts val="0"/>
              </a:spcBef>
              <a:spcAft>
                <a:spcPts val="0"/>
              </a:spcAft>
              <a:buSzPts val="1300"/>
              <a:buChar char="●"/>
            </a:pPr>
            <a:r>
              <a:rPr lang="en"/>
              <a:t>Provide terminal for command line interface to run project code</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VSCode was not strictly essential, but was extremely helpful to make the process of coding faster and easier</a:t>
            </a:r>
            <a:endParaRPr/>
          </a:p>
        </p:txBody>
      </p:sp>
      <p:pic>
        <p:nvPicPr>
          <p:cNvPr id="182" name="Google Shape;182;p20"/>
          <p:cNvPicPr preferRelativeResize="0"/>
          <p:nvPr/>
        </p:nvPicPr>
        <p:blipFill>
          <a:blip r:embed="rId3">
            <a:alphaModFix/>
          </a:blip>
          <a:stretch>
            <a:fillRect/>
          </a:stretch>
        </p:blipFill>
        <p:spPr>
          <a:xfrm>
            <a:off x="3771477" y="679350"/>
            <a:ext cx="5274999" cy="420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Framework</a:t>
            </a:r>
            <a:r>
              <a:rPr lang="en"/>
              <a:t>: Flask / Jinja</a:t>
            </a:r>
            <a:endParaRPr/>
          </a:p>
        </p:txBody>
      </p:sp>
      <p:sp>
        <p:nvSpPr>
          <p:cNvPr id="188" name="Google Shape;188;p21"/>
          <p:cNvSpPr txBox="1"/>
          <p:nvPr>
            <p:ph idx="1" type="body"/>
          </p:nvPr>
        </p:nvSpPr>
        <p:spPr>
          <a:xfrm>
            <a:off x="68875" y="1228600"/>
            <a:ext cx="37026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a:p>
            <a:pPr indent="-311150" lvl="0" marL="457200" rtl="0" algn="l">
              <a:spcBef>
                <a:spcPts val="1200"/>
              </a:spcBef>
              <a:spcAft>
                <a:spcPts val="0"/>
              </a:spcAft>
              <a:buSzPts val="1300"/>
              <a:buChar char="●"/>
            </a:pPr>
            <a:r>
              <a:rPr lang="en"/>
              <a:t>Provide a way to create and render HTML pages for the blood bank app</a:t>
            </a:r>
            <a:endParaRPr/>
          </a:p>
          <a:p>
            <a:pPr indent="-311150" lvl="0" marL="457200" rtl="0" algn="l">
              <a:spcBef>
                <a:spcPts val="0"/>
              </a:spcBef>
              <a:spcAft>
                <a:spcPts val="0"/>
              </a:spcAft>
              <a:buSzPts val="1300"/>
              <a:buChar char="●"/>
            </a:pPr>
            <a:r>
              <a:rPr lang="en"/>
              <a:t>Template inheritance allowed us to break up the HTML pages into different components (header, footer, nav bar, content) and maintain a consistent structure of the application</a:t>
            </a:r>
            <a:endParaRPr/>
          </a:p>
          <a:p>
            <a:pPr indent="0" lvl="0" marL="0" rtl="0" algn="l">
              <a:spcBef>
                <a:spcPts val="1200"/>
              </a:spcBef>
              <a:spcAft>
                <a:spcPts val="0"/>
              </a:spcAft>
              <a:buNone/>
            </a:pPr>
            <a:r>
              <a:rPr lang="en"/>
              <a:t>Evaluation: </a:t>
            </a:r>
            <a:endParaRPr/>
          </a:p>
          <a:p>
            <a:pPr indent="-311150" lvl="0" marL="457200" rtl="0" algn="l">
              <a:spcBef>
                <a:spcPts val="1200"/>
              </a:spcBef>
              <a:spcAft>
                <a:spcPts val="0"/>
              </a:spcAft>
              <a:buSzPts val="1300"/>
              <a:buChar char="●"/>
            </a:pPr>
            <a:r>
              <a:rPr lang="en"/>
              <a:t>Flask was essential to the project’s success to be able to actually display the HTML pages of the app and connect the frontend to the backend</a:t>
            </a:r>
            <a:endParaRPr/>
          </a:p>
        </p:txBody>
      </p:sp>
      <p:pic>
        <p:nvPicPr>
          <p:cNvPr id="189" name="Google Shape;189;p21"/>
          <p:cNvPicPr preferRelativeResize="0"/>
          <p:nvPr/>
        </p:nvPicPr>
        <p:blipFill>
          <a:blip r:embed="rId3">
            <a:alphaModFix/>
          </a:blip>
          <a:stretch>
            <a:fillRect/>
          </a:stretch>
        </p:blipFill>
        <p:spPr>
          <a:xfrm>
            <a:off x="4862375" y="1079875"/>
            <a:ext cx="3951900" cy="3980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